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9"/>
          <p:cNvPicPr>
            <a:picLocks noChangeAspect="1"/>
          </p:cNvPicPr>
          <p:nvPr userDrawn="1"/>
        </p:nvPicPr>
        <p:blipFill>
          <a:blip r:embed="rId2"/>
          <a:srcRect t="9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Прямоугольник 10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grpSp>
        <p:nvGrpSpPr>
          <p:cNvPr id="9" name="Группа 14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0" name="Прямоугольник 15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6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7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8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9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20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21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22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23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24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25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1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2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3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25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26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8"/>
          <p:cNvSpPr/>
          <p:nvPr userDrawn="1"/>
        </p:nvSpPr>
        <p:spPr bwMode="auto"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l="373" b="15924"/>
          <a:stretch/>
        </p:blipFill>
        <p:spPr bwMode="auto"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Прямоугольник 6"/>
          <p:cNvSpPr/>
          <p:nvPr userDrawn="1"/>
        </p:nvSpPr>
        <p:spPr bwMode="auto"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ый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черное-бело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78" t="156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6"/>
          <p:cNvPicPr>
            <a:picLocks noChangeAspect="1"/>
          </p:cNvPicPr>
          <p:nvPr userDrawn="1"/>
        </p:nvPicPr>
        <p:blipFill>
          <a:blip r:embed="rId3"/>
          <a:srcRect l="78" t="15638" r="50090" b="-93"/>
          <a:stretch/>
        </p:blipFill>
        <p:spPr bwMode="auto"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-72" t="19849" r="8016" b="8015"/>
          <a:stretch/>
        </p:blipFill>
        <p:spPr bwMode="auto"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bg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bg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5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азовый слайд бел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t="2344" b="1328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/>
          </p:nvPr>
        </p:nvSpPr>
        <p:spPr bwMode="auto">
          <a:xfrm>
            <a:off x="838198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/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0992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10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Базовый слайд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8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18612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l="231" t="1582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исунок и текст белый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idx="17"/>
          </p:nvPr>
        </p:nvSpPr>
        <p:spPr bwMode="auto">
          <a:xfrm>
            <a:off x="839788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idx="18"/>
          </p:nvPr>
        </p:nvSpPr>
        <p:spPr bwMode="auto">
          <a:xfrm>
            <a:off x="4485164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idx="19"/>
          </p:nvPr>
        </p:nvSpPr>
        <p:spPr bwMode="auto">
          <a:xfrm>
            <a:off x="8133716" y="1825625"/>
            <a:ext cx="3221672" cy="2583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Рисунок и текст черный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6232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 bwMode="auto">
          <a:xfrm>
            <a:off x="839788" y="1825626"/>
            <a:ext cx="7123112" cy="42551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Рисунок и текст черный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Рисунок 2"/>
          <p:cNvSpPr>
            <a:spLocks noGrp="1"/>
          </p:cNvSpPr>
          <p:nvPr>
            <p:ph type="pic" idx="1"/>
          </p:nvPr>
        </p:nvSpPr>
        <p:spPr bwMode="auto">
          <a:xfrm>
            <a:off x="5057775" y="1349376"/>
            <a:ext cx="6172200" cy="44910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"/>
          <p:cNvPicPr>
            <a:picLocks noChangeAspect="1"/>
          </p:cNvPicPr>
          <p:nvPr userDrawn="1"/>
        </p:nvPicPr>
        <p:blipFill>
          <a:blip r:embed="rId2"/>
          <a:srcRect t="13488" r="11519" b="11718"/>
          <a:stretch/>
        </p:blipFill>
        <p:spPr bwMode="auto"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7"/>
          <p:cNvSpPr/>
          <p:nvPr userDrawn="1"/>
        </p:nvSpPr>
        <p:spPr bwMode="auto"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sp>
        <p:nvSpPr>
          <p:cNvPr id="9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1"/>
          <p:cNvPicPr>
            <a:picLocks noChangeAspect="1"/>
          </p:cNvPicPr>
          <p:nvPr userDrawn="1"/>
        </p:nvPicPr>
        <p:blipFill>
          <a:blip r:embed="rId2"/>
          <a:srcRect t="30887" r="18089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 bwMode="auto"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7"/>
          <p:cNvSpPr/>
          <p:nvPr userDrawn="1"/>
        </p:nvSpPr>
        <p:spPr bwMode="auto"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 подзаголовка</a:t>
            </a:r>
            <a:endParaRPr/>
          </a:p>
        </p:txBody>
      </p:sp>
      <p:pic>
        <p:nvPicPr>
          <p:cNvPr id="9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итель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12"/>
          <p:cNvPicPr>
            <a:picLocks noChangeAspect="1"/>
          </p:cNvPicPr>
          <p:nvPr userDrawn="1"/>
        </p:nvPicPr>
        <p:blipFill>
          <a:blip r:embed="rId2"/>
          <a:srcRect b="15156"/>
          <a:stretch/>
        </p:blipFill>
        <p:spPr bwMode="auto"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pic>
        <p:nvPicPr>
          <p:cNvPr id="7" name="Рисунок 1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l="308" t="19012" r="153" b="43602"/>
          <a:stretch/>
        </p:blipFill>
        <p:spPr bwMode="auto"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9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cxnSp>
        <p:nvCxnSpPr>
          <p:cNvPr id="10" name="Прямая соединительная линия 27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8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 t="2210" b="24561"/>
          <a:stretch/>
        </p:blipFill>
        <p:spPr bwMode="auto"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6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7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9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Цитат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356" b="12186"/>
          <a:stretch/>
        </p:blipFill>
        <p:spPr bwMode="auto"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AdjustHandles="1"/>
          </p:cNvSpPr>
          <p:nvPr userDrawn="1"/>
        </p:nvSpPr>
        <p:spPr bwMode="auto"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  <a:defRPr/>
            </a:pPr>
            <a:r>
              <a:rPr lang="ru-RU" sz="12000" b="1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/>
                <a:cs typeface="Arial"/>
              </a:rPr>
              <a:t>«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365125"/>
            <a:ext cx="9222985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ЦИТАТА</a:t>
            </a:r>
          </a:p>
        </p:txBody>
      </p:sp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Цитата</a:t>
            </a:r>
            <a:endParaRPr/>
          </a:p>
        </p:txBody>
      </p:sp>
      <p:pic>
        <p:nvPicPr>
          <p:cNvPr id="10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 t="10100"/>
          <a:stretch/>
        </p:blipFill>
        <p:spPr bwMode="auto"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2"/>
          <p:cNvPicPr>
            <a:picLocks noChangeAspect="1"/>
          </p:cNvPicPr>
          <p:nvPr userDrawn="1"/>
        </p:nvPicPr>
        <p:blipFill>
          <a:blip r:embed="rId2"/>
          <a:srcRect t="34782" r="22706" b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8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11"/>
          <p:cNvSpPr/>
          <p:nvPr userDrawn="1"/>
        </p:nvSpPr>
        <p:spPr bwMode="auto"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8" name="Рисунок 1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00535" y="3856944"/>
            <a:ext cx="375122" cy="286552"/>
          </a:xfrm>
          <a:prstGeom prst="rect">
            <a:avLst/>
          </a:prstGeom>
        </p:spPr>
      </p:pic>
      <p:pic>
        <p:nvPicPr>
          <p:cNvPr id="9" name="Рисунок 1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9788" y="1303336"/>
            <a:ext cx="6928154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ru-RU"/>
              <a:t>КОНТАКТНАЯ ИНФОРМАЦИЯ</a:t>
            </a:r>
          </a:p>
        </p:txBody>
      </p:sp>
      <p:sp>
        <p:nvSpPr>
          <p:cNvPr id="11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  <p:pic>
        <p:nvPicPr>
          <p:cNvPr id="12" name="Рисунок 1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6"/>
          <p:cNvSpPr/>
          <p:nvPr userDrawn="1"/>
        </p:nvSpPr>
        <p:spPr bwMode="auto"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5" name="Текст 2"/>
          <p:cNvSpPr>
            <a:spLocks noGrp="1"/>
          </p:cNvSpPr>
          <p:nvPr>
            <p:ph type="body" idx="15" hasCustomPrompt="1"/>
          </p:nvPr>
        </p:nvSpPr>
        <p:spPr bwMode="auto"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1253004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адрес</a:t>
            </a:r>
            <a:endParaRPr/>
          </a:p>
        </p:txBody>
      </p:sp>
      <p:sp>
        <p:nvSpPr>
          <p:cNvPr id="17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1253004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телефон</a:t>
            </a:r>
            <a:endParaRPr/>
          </a:p>
        </p:txBody>
      </p:sp>
      <p:sp>
        <p:nvSpPr>
          <p:cNvPr id="18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1253004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почта</a:t>
            </a:r>
            <a:endParaRPr/>
          </a:p>
        </p:txBody>
      </p:sp>
      <p:sp>
        <p:nvSpPr>
          <p:cNvPr id="19" name="Текст 2"/>
          <p:cNvSpPr>
            <a:spLocks noGrp="1"/>
          </p:cNvSpPr>
          <p:nvPr>
            <p:ph type="body" idx="19" hasCustomPrompt="1"/>
          </p:nvPr>
        </p:nvSpPr>
        <p:spPr bwMode="auto">
          <a:xfrm>
            <a:off x="1253004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соцсети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l="2573" t="10484" r="15093" b="4312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cxnSp>
        <p:nvCxnSpPr>
          <p:cNvPr id="10" name="Прямая соединительная линия 6"/>
          <p:cNvCxnSpPr>
            <a:cxnSpLocks/>
          </p:cNvCxnSpPr>
          <p:nvPr userDrawn="1"/>
        </p:nvCxnSpPr>
        <p:spPr bwMode="auto"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4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rcRect r="19561" b="7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11"/>
          <p:cNvSpPr/>
          <p:nvPr userDrawn="1"/>
        </p:nvSpPr>
        <p:spPr bwMode="auto"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1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10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2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3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4218"/>
          <a:stretch/>
        </p:blipFill>
        <p:spPr bwMode="auto"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5" name="Google Shape;357;p50"/>
          <p:cNvSpPr>
            <a:spLocks noAdjustHandles="1"/>
          </p:cNvSpPr>
          <p:nvPr userDrawn="1"/>
        </p:nvSpPr>
        <p:spPr bwMode="auto"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rgbClr val="80BF44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rgbClr val="80BF44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8" name="Прямоугольник 26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pic>
        <p:nvPicPr>
          <p:cNvPr id="12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3" name="Прямая соединительная линия 10"/>
          <p:cNvCxnSpPr>
            <a:cxnSpLocks/>
          </p:cNvCxnSpPr>
          <p:nvPr userDrawn="1"/>
        </p:nvCxnSpPr>
        <p:spPr bwMode="auto"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5"/>
          <p:cNvPicPr>
            <a:picLocks noChangeAspect="1"/>
          </p:cNvPicPr>
          <p:nvPr userDrawn="1"/>
        </p:nvPicPr>
        <p:blipFill>
          <a:blip r:embed="rId2"/>
          <a:srcRect l="231" t="1582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Прямоугольник 26"/>
          <p:cNvSpPr/>
          <p:nvPr userDrawn="1"/>
        </p:nvSpPr>
        <p:spPr bwMode="auto"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Google Shape;357;p50"/>
          <p:cNvSpPr>
            <a:spLocks noAdjustHandles="1"/>
          </p:cNvSpPr>
          <p:nvPr userDrawn="1"/>
        </p:nvSpPr>
        <p:spPr bwMode="auto"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</a:defRPr>
            </a:pPr>
            <a:r>
              <a:rPr lang="en-US" sz="2000" b="1" spc="423">
                <a:solidFill>
                  <a:schemeClr val="tx1"/>
                </a:solidFill>
                <a:latin typeface="Calibri"/>
                <a:ea typeface="PFBeauSansPro-Bold"/>
                <a:cs typeface="Calibri"/>
              </a:rPr>
              <a:t>tpu.ru</a:t>
            </a:r>
            <a:endParaRPr lang="ru-RU" sz="2000" b="1" spc="423">
              <a:solidFill>
                <a:schemeClr val="tx1"/>
              </a:solidFill>
              <a:latin typeface="Calibri"/>
              <a:ea typeface="PFBeauSansPro-Bold"/>
              <a:cs typeface="Calibri"/>
            </a:endParaRPr>
          </a:p>
        </p:txBody>
      </p:sp>
      <p:sp>
        <p:nvSpPr>
          <p:cNvPr id="7" name="Прямоугольник 27"/>
          <p:cNvSpPr/>
          <p:nvPr userDrawn="1"/>
        </p:nvSpPr>
        <p:spPr bwMode="auto"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 bwMode="auto"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0" name="Текст 2"/>
          <p:cNvSpPr>
            <a:spLocks noGrp="1"/>
          </p:cNvSpPr>
          <p:nvPr>
            <p:ph type="body" idx="18" hasCustomPrompt="1"/>
          </p:nvPr>
        </p:nvSpPr>
        <p:spPr bwMode="auto"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дата</a:t>
            </a:r>
            <a:endParaRPr/>
          </a:p>
        </p:txBody>
      </p:sp>
      <p:grpSp>
        <p:nvGrpSpPr>
          <p:cNvPr id="11" name="Группа 32"/>
          <p:cNvGrpSpPr/>
          <p:nvPr userDrawn="1"/>
        </p:nvGrpSpPr>
        <p:grpSpPr bwMode="auto"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2" name="Прямоугольник 33"/>
            <p:cNvSpPr/>
            <p:nvPr/>
          </p:nvSpPr>
          <p:spPr bwMode="auto"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34"/>
            <p:cNvSpPr/>
            <p:nvPr/>
          </p:nvSpPr>
          <p:spPr bwMode="auto">
            <a:xfrm>
              <a:off x="1243611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35"/>
            <p:cNvSpPr/>
            <p:nvPr/>
          </p:nvSpPr>
          <p:spPr bwMode="auto"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36"/>
            <p:cNvSpPr/>
            <p:nvPr/>
          </p:nvSpPr>
          <p:spPr bwMode="auto"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37"/>
            <p:cNvSpPr/>
            <p:nvPr/>
          </p:nvSpPr>
          <p:spPr bwMode="auto"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38"/>
            <p:cNvSpPr/>
            <p:nvPr/>
          </p:nvSpPr>
          <p:spPr bwMode="auto"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39"/>
            <p:cNvSpPr/>
            <p:nvPr/>
          </p:nvSpPr>
          <p:spPr bwMode="auto"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40"/>
            <p:cNvSpPr/>
            <p:nvPr/>
          </p:nvSpPr>
          <p:spPr bwMode="auto"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41"/>
            <p:cNvSpPr/>
            <p:nvPr/>
          </p:nvSpPr>
          <p:spPr bwMode="auto"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42"/>
            <p:cNvSpPr/>
            <p:nvPr/>
          </p:nvSpPr>
          <p:spPr bwMode="auto"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43"/>
            <p:cNvSpPr/>
            <p:nvPr/>
          </p:nvSpPr>
          <p:spPr bwMode="auto"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3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5" y="1597444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24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5" name="Прямоугольник 44"/>
          <p:cNvSpPr/>
          <p:nvPr userDrawn="1"/>
        </p:nvSpPr>
        <p:spPr bwMode="auto">
          <a:xfrm>
            <a:off x="1006587" y="4048235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6" name="Рисунок 4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132622"/>
            <a:ext cx="1997695" cy="4648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одержа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ru-RU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pPr>
              <a:defRPr/>
            </a:pPr>
            <a:r>
              <a:rPr lang="ru-RU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 bwMode="auto"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 bwMode="auto"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>
              <a:defRPr/>
            </a:pPr>
            <a:r>
              <a:rPr lang="ru-RU"/>
              <a:t>Первый уровень</a:t>
            </a:r>
            <a:endParaRPr/>
          </a:p>
          <a:p>
            <a:pPr lvl="3">
              <a:defRPr/>
            </a:pPr>
            <a:r>
              <a:rPr lang="ru-RU"/>
              <a:t>Второй уровень</a:t>
            </a:r>
            <a:endParaRPr/>
          </a:p>
          <a:p>
            <a:pPr lvl="4">
              <a:defRPr/>
            </a:pPr>
            <a:r>
              <a:rPr lang="ru-RU"/>
              <a:t>Третий уровень</a:t>
            </a:r>
          </a:p>
        </p:txBody>
      </p:sp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45"/>
          <a:stretch/>
        </p:blipFill>
        <p:spPr bwMode="auto"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8" name="Номер слайда 5"/>
          <p:cNvSpPr>
            <a:spLocks noAdjustHandles="1"/>
          </p:cNvSpPr>
          <p:nvPr userDrawn="1"/>
        </p:nvSpPr>
        <p:spPr bwMode="auto"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37D816-FFEF-4397-B1BC-F39C14AB3BC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3000" b="1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Wingdings"/>
        <a:buChar char="§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Wingdings"/>
        <a:buChar char="§"/>
        <a:defRPr sz="24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20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8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>
        <a:lnSpc>
          <a:spcPct val="90000"/>
        </a:lnSpc>
        <a:spcBef>
          <a:spcPts val="500"/>
        </a:spcBef>
        <a:buFont typeface="Wingdings"/>
        <a:buChar char="§"/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6404" y="1597444"/>
            <a:ext cx="9572083" cy="22516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i="0" dirty="0">
                <a:effectLst/>
              </a:rPr>
              <a:t>Чат-бот ТПУ (персональный помощник студента ТПУ)</a:t>
            </a:r>
            <a:endParaRPr lang="ru-RU" dirty="0"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Подзаголовок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idx="16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Студент гр.8В11 Агафонов Н.В.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idx="17"/>
          </p:nvPr>
        </p:nvSpPr>
        <p:spPr bwMode="auto">
          <a:xfrm>
            <a:off x="7820051" y="6216576"/>
            <a:ext cx="4371949" cy="52479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ru-RU" dirty="0"/>
              <a:t>Научный руководитель доцент отделения ОИТ ИШИТР Фадеев А.С.</a:t>
            </a:r>
          </a:p>
        </p:txBody>
      </p:sp>
      <p:sp>
        <p:nvSpPr>
          <p:cNvPr id="8" name="Текст 5"/>
          <p:cNvSpPr>
            <a:spLocks noGrp="1"/>
          </p:cNvSpPr>
          <p:nvPr>
            <p:ph type="body" idx="18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22.06.2022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9153-97E7-40F1-AFEE-3072E95C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A5ECEF-6ED2-4731-8A71-EC6DAD62D4C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38200" y="1876592"/>
            <a:ext cx="10517188" cy="435133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620AC-8EC4-4B79-AE78-AA279BFF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0"/>
            <a:ext cx="316646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CA011-DFA1-47C6-B99D-3D42B45E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72" y="-922337"/>
            <a:ext cx="2009094" cy="43513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30F530-3575-45C5-A96A-BF495C6A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47" y="3717032"/>
            <a:ext cx="2079119" cy="4503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7AED47-E3AA-4EE6-B64D-0B97E1A9A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275" y="0"/>
            <a:ext cx="3166467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9C57A9-675C-4B00-871A-5261F49B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9946" flipV="1">
            <a:off x="2527664" y="2252336"/>
            <a:ext cx="2058059" cy="9022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9C8674-E0A4-4B6E-AF89-27ACF0189D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6" y="4163692"/>
            <a:ext cx="1624333" cy="5868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A529D4-A61C-4D78-81C9-45954DBFA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78929" y="2967691"/>
            <a:ext cx="4634142" cy="8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89060-29DC-41A1-BF7E-B4704EC1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4705AE-888B-4007-B276-F2F1D97C1A85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A38585-0309-454D-9E07-C0DD6AF5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0"/>
            <a:ext cx="3166467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233015-82E1-4820-B2AB-56A35FF9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42" y="0"/>
            <a:ext cx="3166467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4FB9FD-BD8A-4163-8FCE-3F506BD3CA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64" y="5445224"/>
            <a:ext cx="2581823" cy="9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2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48AC3-F4A4-49D0-942E-7A51CFD2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DA5FC2-B21D-4062-AC9D-F2ED0F3DA6C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F750A5-BB4F-4F24-A877-0C304F5A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0"/>
            <a:ext cx="316646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FC49F3-B0B6-4917-B0B3-DE68A3E09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5CB9C-4E70-4295-A4AA-4938050D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32B433-74C7-4F24-A7ED-05E6584CD6F3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За текущий семестр выполнены задачи:</a:t>
            </a: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ea typeface="Times New Roman" panose="02020603050405020304" pitchFamily="18" charset="0"/>
              </a:rPr>
              <a:t>П</a:t>
            </a:r>
            <a:r>
              <a:rPr lang="ru-RU" sz="1800" b="0" dirty="0">
                <a:effectLst/>
                <a:ea typeface="Times New Roman" panose="02020603050405020304" pitchFamily="18" charset="0"/>
              </a:rPr>
              <a:t>роведен </a:t>
            </a:r>
            <a:r>
              <a:rPr lang="en-US" sz="1800" b="0" dirty="0" err="1">
                <a:effectLst/>
                <a:ea typeface="Times New Roman" panose="02020603050405020304" pitchFamily="18" charset="0"/>
              </a:rPr>
              <a:t>CustDev</a:t>
            </a:r>
            <a:r>
              <a:rPr lang="ru-RU" sz="1800" b="0" dirty="0">
                <a:effectLst/>
                <a:ea typeface="Times New Roman" panose="02020603050405020304" pitchFamily="18" charset="0"/>
              </a:rPr>
              <a:t> среди студентов 1 курса ТПУ;</a:t>
            </a: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ea typeface="Times New Roman" panose="02020603050405020304" pitchFamily="18" charset="0"/>
              </a:rPr>
              <a:t>П</a:t>
            </a:r>
            <a:r>
              <a:rPr lang="ru-RU" sz="1800" b="0" dirty="0">
                <a:effectLst/>
                <a:ea typeface="Times New Roman" panose="02020603050405020304" pitchFamily="18" charset="0"/>
              </a:rPr>
              <a:t>роанализированы и обработаны результаты</a:t>
            </a:r>
            <a:r>
              <a:rPr lang="en-US" sz="1800" b="0" dirty="0">
                <a:effectLst/>
                <a:ea typeface="Times New Roman" panose="02020603050405020304" pitchFamily="18" charset="0"/>
              </a:rPr>
              <a:t>;</a:t>
            </a:r>
            <a:endParaRPr lang="ru-RU" sz="1800" b="0" dirty="0">
              <a:effectLst/>
              <a:ea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  <a:ea typeface="Times New Roman" panose="02020603050405020304" pitchFamily="18" charset="0"/>
              </a:rPr>
              <a:t>Составлены требования к проекту</a:t>
            </a:r>
            <a:r>
              <a:rPr lang="en-US" sz="1800" b="0" dirty="0">
                <a:effectLst/>
                <a:ea typeface="Times New Roman" panose="02020603050405020304" pitchFamily="18" charset="0"/>
              </a:rPr>
              <a:t>;</a:t>
            </a:r>
            <a:endParaRPr lang="ru-RU" sz="1800" b="0" dirty="0">
              <a:effectLst/>
              <a:ea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  <a:ea typeface="Times New Roman" panose="02020603050405020304" pitchFamily="18" charset="0"/>
              </a:rPr>
              <a:t>Изучены инструменты для разработки чат-бота телеграмм;</a:t>
            </a: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  <a:ea typeface="Times New Roman" panose="02020603050405020304" pitchFamily="18" charset="0"/>
              </a:rPr>
              <a:t>Разработан чат-бота телеграмм «Персональный помощник первокурсника».</a:t>
            </a:r>
          </a:p>
          <a:p>
            <a:endParaRPr lang="ru-RU" dirty="0"/>
          </a:p>
          <a:p>
            <a:r>
              <a:rPr lang="ru-RU" b="1" dirty="0"/>
              <a:t>В следующем семестре планируется:</a:t>
            </a: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0" dirty="0">
                <a:ea typeface="Times New Roman" panose="02020603050405020304" pitchFamily="18" charset="0"/>
              </a:rPr>
              <a:t>Исправить проблемы</a:t>
            </a:r>
            <a:endParaRPr lang="ru-RU" sz="2000" b="0" dirty="0">
              <a:effectLst/>
              <a:ea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0" dirty="0">
                <a:ea typeface="Times New Roman" panose="02020603050405020304" pitchFamily="18" charset="0"/>
              </a:rPr>
              <a:t>Расширить функционал</a:t>
            </a:r>
            <a:endParaRPr lang="ru-RU" sz="2000" b="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84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3000" dirty="0"/>
              <a:t>Введение.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/>
          </p:nvPr>
        </p:nvSpPr>
        <p:spPr bwMode="auto"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ru-RU" sz="2800" b="1" dirty="0"/>
              <a:t>Популярность мессенджеров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ru-RU" sz="2800" b="1" dirty="0"/>
              <a:t>Автоматизация процессов коммуникаций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ru-RU" sz="2800" b="1" dirty="0"/>
              <a:t>Ряд преимуществ чат-ботов: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ru-RU" sz="2800" dirty="0"/>
              <a:t>Экономия ресурсов</a:t>
            </a:r>
            <a:r>
              <a:rPr lang="en-US" sz="2800" dirty="0"/>
              <a:t>;</a:t>
            </a:r>
            <a:endParaRPr lang="ru-RU" sz="28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ru-RU" sz="2800" dirty="0"/>
              <a:t>Поддержка 24/7</a:t>
            </a:r>
            <a:r>
              <a:rPr lang="en-US" sz="28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ru-RU" sz="2800" dirty="0"/>
              <a:t>Персонализация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ru-RU" dirty="0"/>
          </a:p>
        </p:txBody>
      </p:sp>
      <p:pic>
        <p:nvPicPr>
          <p:cNvPr id="1026" name="Picture 2" descr="Чат боты для бизнеса | Разработка и внедрение чат ботов для бизнеса">
            <a:extLst>
              <a:ext uri="{FF2B5EF4-FFF2-40B4-BE49-F238E27FC236}">
                <a16:creationId xmlns:a16="http://schemas.microsoft.com/office/drawing/2014/main" id="{232E5AA8-E981-4C72-9F77-468EC003E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653" y="2060848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3000" dirty="0"/>
              <a:t>Цель и задачи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6"/>
          </p:nvPr>
        </p:nvSpPr>
        <p:spPr bwMode="auto">
          <a:xfrm>
            <a:off x="191344" y="1425743"/>
            <a:ext cx="11809312" cy="5315625"/>
          </a:xfrm>
        </p:spPr>
        <p:txBody>
          <a:bodyPr>
            <a:normAutofit fontScale="92500" lnSpcReduction="10000"/>
          </a:bodyPr>
          <a:lstStyle/>
          <a:p>
            <a:pPr indent="44958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300" b="1" u="sng" dirty="0">
                <a:effectLst/>
                <a:ea typeface="Times New Roman" panose="02020603050405020304" pitchFamily="18" charset="0"/>
              </a:rPr>
              <a:t>Цель работы:</a:t>
            </a:r>
            <a:endParaRPr lang="ru-RU" sz="2300" b="1" dirty="0">
              <a:effectLst/>
              <a:ea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300" dirty="0">
                <a:effectLst/>
                <a:ea typeface="Times New Roman" panose="02020603050405020304" pitchFamily="18" charset="0"/>
              </a:rPr>
              <a:t>Проектирование и разработка Телеграм чат-бота «Персональный помощник первокурсника»</a:t>
            </a:r>
          </a:p>
          <a:p>
            <a:pPr indent="44958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300" dirty="0">
                <a:effectLst/>
                <a:ea typeface="Times New Roman" panose="02020603050405020304" pitchFamily="18" charset="0"/>
              </a:rPr>
              <a:t> </a:t>
            </a:r>
            <a:r>
              <a:rPr lang="ru-RU" sz="2300" b="1" u="sng" dirty="0">
                <a:effectLst/>
                <a:ea typeface="Times New Roman" panose="02020603050405020304" pitchFamily="18" charset="0"/>
              </a:rPr>
              <a:t>Для достижения общей поставленной цели необходимо выполнить следующие задачи: </a:t>
            </a:r>
            <a:endParaRPr lang="ru-RU" sz="2300" b="1" dirty="0">
              <a:effectLst/>
              <a:ea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b="0" dirty="0">
                <a:effectLst/>
                <a:ea typeface="Times New Roman" panose="02020603050405020304" pitchFamily="18" charset="0"/>
              </a:rPr>
              <a:t>провести </a:t>
            </a:r>
            <a:r>
              <a:rPr lang="en-US" sz="2100" b="0" dirty="0" err="1">
                <a:effectLst/>
                <a:ea typeface="Times New Roman" panose="02020603050405020304" pitchFamily="18" charset="0"/>
              </a:rPr>
              <a:t>CustDev</a:t>
            </a:r>
            <a:r>
              <a:rPr lang="ru-RU" sz="2100" b="0" dirty="0">
                <a:effectLst/>
                <a:ea typeface="Times New Roman" panose="02020603050405020304" pitchFamily="18" charset="0"/>
              </a:rPr>
              <a:t> среди студентов 1 курса ТПУ;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b="0" dirty="0">
                <a:effectLst/>
                <a:ea typeface="Times New Roman" panose="02020603050405020304" pitchFamily="18" charset="0"/>
              </a:rPr>
              <a:t>проанализировать и обработать результаты</a:t>
            </a:r>
            <a:r>
              <a:rPr lang="en-US" sz="2100" b="0" dirty="0">
                <a:effectLst/>
                <a:ea typeface="Times New Roman" panose="02020603050405020304" pitchFamily="18" charset="0"/>
              </a:rPr>
              <a:t>;</a:t>
            </a:r>
            <a:endParaRPr lang="ru-RU" sz="2100" b="0" dirty="0">
              <a:effectLst/>
              <a:ea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b="0" dirty="0">
                <a:effectLst/>
                <a:ea typeface="Times New Roman" panose="02020603050405020304" pitchFamily="18" charset="0"/>
              </a:rPr>
              <a:t>составить требования к проекту</a:t>
            </a:r>
            <a:r>
              <a:rPr lang="en-US" sz="2100" b="0" dirty="0">
                <a:effectLst/>
                <a:ea typeface="Times New Roman" panose="02020603050405020304" pitchFamily="18" charset="0"/>
              </a:rPr>
              <a:t>;</a:t>
            </a:r>
            <a:endParaRPr lang="ru-RU" sz="2100" b="0" dirty="0">
              <a:effectLst/>
              <a:ea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b="0" dirty="0">
                <a:effectLst/>
                <a:ea typeface="Times New Roman" panose="02020603050405020304" pitchFamily="18" charset="0"/>
              </a:rPr>
              <a:t>выбрать и изучить инструменты для разработки чат-бота телеграмм;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b="0" dirty="0">
                <a:effectLst/>
                <a:ea typeface="Times New Roman" panose="02020603050405020304" pitchFamily="18" charset="0"/>
              </a:rPr>
              <a:t>разработать чат-бота телеграмм «Персональный помощник первокурсника».</a:t>
            </a: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</a:rPr>
              <a:t>  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33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8D4B0-1E64-4F10-BAFC-32BC7132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development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9155A7-EAD9-4C98-9E8B-4582F233E12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38200" y="1461453"/>
            <a:ext cx="5473824" cy="47155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ea typeface="Times New Roman" panose="02020603050405020304" pitchFamily="18" charset="0"/>
              </a:rPr>
              <a:t>Кастдев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 (от англ. Customer </a:t>
            </a:r>
            <a:r>
              <a:rPr lang="ru-RU" sz="1800" dirty="0" err="1">
                <a:effectLst/>
                <a:ea typeface="Times New Roman" panose="02020603050405020304" pitchFamily="18" charset="0"/>
              </a:rPr>
              <a:t>development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, сокращенно </a:t>
            </a:r>
            <a:r>
              <a:rPr lang="ru-RU" sz="1800" dirty="0" err="1">
                <a:effectLst/>
                <a:ea typeface="Times New Roman" panose="02020603050405020304" pitchFamily="18" charset="0"/>
              </a:rPr>
              <a:t>custdev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) - это «процесс получения инсайтов от пользователей для создания, проверки и оптимизации идей развития продукта с помощью интервью и структурированных экспериментов». По своей сути это </a:t>
            </a:r>
            <a:r>
              <a:rPr lang="ru-RU" sz="1800" dirty="0" err="1">
                <a:effectLst/>
                <a:ea typeface="Times New Roman" panose="02020603050405020304" pitchFamily="18" charset="0"/>
              </a:rPr>
              <a:t>клиентоориентированный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 подход к проекту, когда продукт решает проблему. Сначала выявляется проблема, потом разрабатывается продукт, а не наоборот.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847688-AB9E-468E-8283-B0DD995ABC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8440" y="1450141"/>
            <a:ext cx="4785360" cy="47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2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2DDFD-D3A1-463E-8E61-625E4D11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проблемы.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639821-1F99-440A-A1A7-24BD49A959A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342900" lvl="0" indent="-342900" algn="just" fontAlgn="base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Symbol" panose="05050102010706020507" pitchFamily="18" charset="2"/>
              <a:buChar char=""/>
            </a:pPr>
            <a:r>
              <a:rPr lang="ru-RU" sz="1800" b="1" spc="15" dirty="0">
                <a:effectLst/>
                <a:ea typeface="Times New Roman" panose="02020603050405020304" pitchFamily="18" charset="0"/>
              </a:rPr>
              <a:t>Огромное количество сайтов, в которых легко запутаться;</a:t>
            </a:r>
            <a:endParaRPr lang="ru-RU" sz="1800" b="1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Symbol" panose="05050102010706020507" pitchFamily="18" charset="2"/>
              <a:buChar char=""/>
            </a:pPr>
            <a:r>
              <a:rPr lang="ru-RU" sz="1800" b="1" spc="15" dirty="0">
                <a:effectLst/>
                <a:ea typeface="Times New Roman" panose="02020603050405020304" pitchFamily="18" charset="0"/>
              </a:rPr>
              <a:t>Расположение корпусов, аудиторий, мест для учёбы;</a:t>
            </a:r>
            <a:endParaRPr lang="ru-RU" sz="1800" b="1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effectLst/>
                <a:ea typeface="Times New Roman" panose="02020603050405020304" pitchFamily="18" charset="0"/>
              </a:rPr>
              <a:t>Незнакомый формат заданий (</a:t>
            </a:r>
            <a:r>
              <a:rPr lang="ru-RU" sz="1800" b="1" spc="15" dirty="0">
                <a:effectLst/>
                <a:ea typeface="Times New Roman" panose="02020603050405020304" pitchFamily="18" charset="0"/>
              </a:rPr>
              <a:t>электронный курс и отчеты по лабораторным работам);</a:t>
            </a:r>
            <a:endParaRPr lang="ru-RU" sz="1800" b="1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Symbol" panose="05050102010706020507" pitchFamily="18" charset="2"/>
              <a:buChar char=""/>
            </a:pPr>
            <a:r>
              <a:rPr lang="ru-RU" sz="1800" b="1" spc="15" dirty="0">
                <a:effectLst/>
                <a:ea typeface="Times New Roman" panose="02020603050405020304" pitchFamily="18" charset="0"/>
              </a:rPr>
              <a:t>Незнакомые ранее формы занятий.</a:t>
            </a:r>
            <a:endParaRPr lang="ru-RU" sz="1800" b="1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2899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AD611-482D-4B4E-8E88-822C5E57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проекту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1C9F4E-E56E-46D9-A744-D9AC84BF9293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b="1" dirty="0">
                <a:effectLst/>
                <a:ea typeface="Times New Roman" panose="02020603050405020304" pitchFamily="18" charset="0"/>
              </a:rPr>
              <a:t>Пользователь должен иметь возможность посмотреть расположение аудитории в корпусе.</a:t>
            </a:r>
          </a:p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b="1" dirty="0">
                <a:effectLst/>
                <a:ea typeface="Times New Roman" panose="02020603050405020304" pitchFamily="18" charset="0"/>
              </a:rPr>
              <a:t>Пользователь должен иметь возможность посмотреть расположение корпуса.</a:t>
            </a:r>
          </a:p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b="1" dirty="0">
                <a:effectLst/>
                <a:ea typeface="Times New Roman" panose="02020603050405020304" pitchFamily="18" charset="0"/>
              </a:rPr>
              <a:t>Пользователь должен иметь возможность найти ответы, касающиеся учебного процесса.</a:t>
            </a:r>
          </a:p>
          <a:p>
            <a:pPr marL="342900" lvl="0" indent="-3429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b="1" dirty="0">
                <a:effectLst/>
                <a:ea typeface="Times New Roman" panose="02020603050405020304" pitchFamily="18" charset="0"/>
              </a:rPr>
              <a:t>Пользователь должен иметь возможность найти ответы, касающиеся внеучебной деятельности.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1701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84788-FA20-4FE3-8388-7E04B521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разработки.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0DDF9C3-7F7F-4876-9154-FC322DBD256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Telegram: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/>
              <a:t>Целевая аудитория – студенты-первокурсники, молодежь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/>
              <a:t>Собственное </a:t>
            </a:r>
            <a:r>
              <a:rPr lang="en-US" dirty="0"/>
              <a:t>Telegram Bot API</a:t>
            </a:r>
            <a:r>
              <a:rPr lang="ru-RU" dirty="0"/>
              <a:t> </a:t>
            </a:r>
            <a:endParaRPr lang="ru-RU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Python: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b="1" dirty="0"/>
              <a:t>Мно</a:t>
            </a:r>
            <a:r>
              <a:rPr lang="ru-RU" dirty="0"/>
              <a:t>гофункциональный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b="1" dirty="0"/>
              <a:t>Простой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/>
              <a:t>Множество библиотек</a:t>
            </a:r>
            <a:endParaRPr lang="ru-RU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aiogram</a:t>
            </a:r>
            <a:r>
              <a:rPr lang="en-US" b="1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b="1" dirty="0"/>
              <a:t>Документация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/>
              <a:t>Асинхронный подход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b="1" dirty="0"/>
              <a:t>Большое сообщество</a:t>
            </a:r>
            <a:endParaRPr lang="en-US" b="1" dirty="0"/>
          </a:p>
          <a:p>
            <a:pPr lvl="1"/>
            <a:endParaRPr lang="en-US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6" name="Рисунок 5" descr="python - Большая задержка после ввода команд aiogram - Stack Overflow на  русском">
            <a:extLst>
              <a:ext uri="{FF2B5EF4-FFF2-40B4-BE49-F238E27FC236}">
                <a16:creationId xmlns:a16="http://schemas.microsoft.com/office/drawing/2014/main" id="{2A3CB72C-4E89-4B9D-8C71-D1E1880C5A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2564904"/>
            <a:ext cx="4896544" cy="3801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92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4525B-583B-4C16-9059-3B8A5523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бота.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87827C-662D-4500-AAD3-585920D2977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2C7F0-008C-4CE1-8F96-91811F82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09" y="1291797"/>
            <a:ext cx="10200456" cy="54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D1295-9175-492D-938E-3F305F9B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A0AF9C-CA3F-49B7-A59D-82288140C9F2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EA736-58C3-4147-9D3A-6689FACD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13" y="0"/>
            <a:ext cx="316646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2AED09-1DBD-4DA0-98B6-8923ED85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463" y="0"/>
            <a:ext cx="3166467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FF4942-EB21-4D09-A40E-59F14CFEF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86" y="-446465"/>
            <a:ext cx="1728867" cy="3744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A3C954-1212-4268-81D7-0F581F7EF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286" y="3429000"/>
            <a:ext cx="1763751" cy="38199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9616D6-D6A2-4CD6-AE89-70A071A4F7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47728" y="438525"/>
            <a:ext cx="2019087" cy="8851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4F1FD2-1A43-40DF-BC9B-2AEB80585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78386" y="5189744"/>
            <a:ext cx="2019087" cy="8851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007486-E374-4FE9-9F6B-A428C3F669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945">
            <a:off x="7989836" y="2761967"/>
            <a:ext cx="2019087" cy="9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631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335</Words>
  <Application>Microsoft Office PowerPoint</Application>
  <DocSecurity>0</DocSecurity>
  <PresentationFormat>Широкоэкранный</PresentationFormat>
  <Paragraphs>61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Wingdings</vt:lpstr>
      <vt:lpstr>Тема Office</vt:lpstr>
      <vt:lpstr>Чат-бот ТПУ (персональный помощник студента ТПУ)</vt:lpstr>
      <vt:lpstr>Введение.</vt:lpstr>
      <vt:lpstr>Цель и задачи</vt:lpstr>
      <vt:lpstr>Customer development</vt:lpstr>
      <vt:lpstr>Основные проблемы.</vt:lpstr>
      <vt:lpstr>Требования к проекту</vt:lpstr>
      <vt:lpstr>Инструменты разработки.</vt:lpstr>
      <vt:lpstr>Разработка бота.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Тришкина Екатерина Андреевна</dc:creator>
  <cp:keywords/>
  <dc:description/>
  <cp:lastModifiedBy>nikita.agafonov.03@gmail.com</cp:lastModifiedBy>
  <cp:revision>62</cp:revision>
  <dcterms:created xsi:type="dcterms:W3CDTF">2020-11-19T09:51:55Z</dcterms:created>
  <dcterms:modified xsi:type="dcterms:W3CDTF">2022-06-22T05:06:24Z</dcterms:modified>
  <cp:category/>
  <dc:identifier/>
  <cp:contentStatus/>
  <dc:language/>
  <cp:version/>
</cp:coreProperties>
</file>